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98" r:id="rId5"/>
    <p:sldId id="339" r:id="rId6"/>
    <p:sldId id="328" r:id="rId7"/>
    <p:sldId id="332" r:id="rId8"/>
    <p:sldId id="338" r:id="rId9"/>
    <p:sldId id="340" r:id="rId10"/>
    <p:sldId id="335" r:id="rId11"/>
    <p:sldId id="334" r:id="rId12"/>
    <p:sldId id="336" r:id="rId13"/>
    <p:sldId id="337" r:id="rId14"/>
    <p:sldId id="330" r:id="rId15"/>
    <p:sldId id="320" r:id="rId16"/>
    <p:sldId id="300" r:id="rId17"/>
    <p:sldId id="325" r:id="rId18"/>
    <p:sldId id="326" r:id="rId19"/>
    <p:sldId id="327" r:id="rId20"/>
    <p:sldId id="342" r:id="rId21"/>
    <p:sldId id="329" r:id="rId22"/>
    <p:sldId id="343" r:id="rId23"/>
    <p:sldId id="331" r:id="rId24"/>
    <p:sldId id="344" r:id="rId25"/>
    <p:sldId id="262" r:id="rId26"/>
    <p:sldId id="263" r:id="rId27"/>
    <p:sldId id="264" r:id="rId28"/>
    <p:sldId id="265" r:id="rId29"/>
    <p:sldId id="266" r:id="rId30"/>
    <p:sldId id="267" r:id="rId31"/>
    <p:sldId id="32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12" autoAdjust="0"/>
  </p:normalViewPr>
  <p:slideViewPr>
    <p:cSldViewPr snapToGrid="0">
      <p:cViewPr varScale="1">
        <p:scale>
          <a:sx n="128" d="100"/>
          <a:sy n="128" d="100"/>
        </p:scale>
        <p:origin x="456" y="176"/>
      </p:cViewPr>
      <p:guideLst>
        <p:guide orient="horz" pos="2160"/>
        <p:guide pos="3816"/>
      </p:guideLst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10/22/20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676525" cy="514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48825" y="1"/>
            <a:ext cx="2543175" cy="5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Window Functions in MySQL with Python Integration – Team 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E - Commerce Purchase Data Analysis – Team 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E - Commerce Purchase Data Analysis – Team 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 - Commerce Purchase Data Analysis – Team 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E - Commerce Purchase Data Analysis – Team 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Window Functions in MySQL with Python Integration – Team 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lick to edit page title"/>
          <p:cNvSpPr txBox="1">
            <a:spLocks noGrp="1"/>
          </p:cNvSpPr>
          <p:nvPr>
            <p:ph type="title" hasCustomPrompt="1"/>
          </p:nvPr>
        </p:nvSpPr>
        <p:spPr>
          <a:xfrm>
            <a:off x="431999" y="431999"/>
            <a:ext cx="11340002" cy="432001"/>
          </a:xfrm>
          <a:prstGeom prst="rect">
            <a:avLst/>
          </a:prstGeom>
        </p:spPr>
        <p:txBody>
          <a:bodyPr/>
          <a:lstStyle/>
          <a:p>
            <a:r>
              <a:t>Click to edit page title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1800" y="1008000"/>
            <a:ext cx="11339514" cy="360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  <a:lvl2pPr marL="0" indent="266700">
              <a:buSzTx/>
              <a:buNone/>
            </a:lvl2pPr>
            <a:lvl3pPr marL="0" indent="542925">
              <a:buSzTx/>
              <a:buNone/>
            </a:lvl3pPr>
            <a:lvl4pPr marL="0" indent="809625">
              <a:buSzTx/>
              <a:buNone/>
            </a:lvl4pPr>
            <a:lvl5pPr marL="0" indent="1076325">
              <a:buSzTx/>
              <a:buNone/>
            </a:lvl5pPr>
          </a:lstStyle>
          <a:p>
            <a:r>
              <a:t>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2" name="Comparison Left Placeholder 1"/>
          <p:cNvSpPr>
            <a:spLocks noGrp="1"/>
          </p:cNvSpPr>
          <p:nvPr>
            <p:ph type="body" sz="quarter" idx="21"/>
          </p:nvPr>
        </p:nvSpPr>
        <p:spPr>
          <a:xfrm>
            <a:off x="431999" y="2307688"/>
            <a:ext cx="5472002" cy="360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400" b="1"/>
            </a:pPr>
            <a:endParaRPr/>
          </a:p>
        </p:txBody>
      </p:sp>
      <p:sp>
        <p:nvSpPr>
          <p:cNvPr id="83" name="Text Placeholder 4"/>
          <p:cNvSpPr>
            <a:spLocks noGrp="1"/>
          </p:cNvSpPr>
          <p:nvPr>
            <p:ph type="body" sz="half" idx="22"/>
          </p:nvPr>
        </p:nvSpPr>
        <p:spPr>
          <a:xfrm>
            <a:off x="6299887" y="2812214"/>
            <a:ext cx="5472114" cy="3379036"/>
          </a:xfrm>
          <a:prstGeom prst="rect">
            <a:avLst/>
          </a:prstGeom>
        </p:spPr>
        <p:txBody>
          <a:bodyPr/>
          <a:lstStyle/>
          <a:p>
            <a:pPr marL="266700" indent="-266700">
              <a:buFont typeface="Arial"/>
              <a:buChar char="•"/>
            </a:pPr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380809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Window Functions in MySQL with Python Integration – Team 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Window Functions in MySQL with Python Integration – Team 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Window Functions in MySQL with Python Integration – Team 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Window Functions in MySQL with Python Integration – Team 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Window Functions in MySQL with Python Integration – Team 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85750" indent="-285750">
              <a:buFont typeface="Wingdings" panose="05000000000000000000" pitchFamily="2" charset="2"/>
              <a:buChar char="Ø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buSzPct val="100000"/>
              <a:buFont typeface="Wingdings" panose="05000000000000000000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Window Functions in MySQL with Python Integration – Team 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37968"/>
            <a:ext cx="11328000" cy="51532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Window Functions in MySQL with Python Integration – Team 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  <p:sldLayoutId id="2147483676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01" y="2811053"/>
            <a:ext cx="12103100" cy="1261295"/>
          </a:xfrm>
        </p:spPr>
        <p:txBody>
          <a:bodyPr/>
          <a:lstStyle/>
          <a:p>
            <a:r>
              <a:rPr lang="en-US" sz="4800" dirty="0"/>
              <a:t>Window Functions in MySQL with Python Integration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/>
          <a:lstStyle/>
          <a:p>
            <a:r>
              <a:rPr lang="en-US" dirty="0"/>
              <a:t>MySQL – Project Presentation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72325" y="1884232"/>
            <a:ext cx="4911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M. Tech. – DSML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Team 7</a:t>
            </a:r>
          </a:p>
          <a:p>
            <a:pPr algn="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Date: 24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Oct 2020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90494" y="5040598"/>
            <a:ext cx="55833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PRAVEEN MANOHAR G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RAHUL A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RAJESH RAMACHANDER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RANJITH GNANA SUTHAKAR ALPHONSE RAJ</a:t>
            </a:r>
          </a:p>
        </p:txBody>
      </p:sp>
      <p:pic>
        <p:nvPicPr>
          <p:cNvPr id="3076" name="Picture 4" descr="Home - Option Systems Austral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1" y="5156262"/>
            <a:ext cx="2968625" cy="15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760000" cy="432000"/>
          </a:xfrm>
        </p:spPr>
        <p:txBody>
          <a:bodyPr/>
          <a:lstStyle/>
          <a:p>
            <a:r>
              <a:rPr lang="en-US" dirty="0"/>
              <a:t>Q2. What are the top earning film genres for stocking accordingly?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99" y="1037968"/>
            <a:ext cx="11426625" cy="5153282"/>
          </a:xfrm>
        </p:spPr>
        <p:txBody>
          <a:bodyPr/>
          <a:lstStyle/>
          <a:p>
            <a:r>
              <a:rPr lang="en-US" dirty="0"/>
              <a:t>Bucket film genres into 4 levels of rental earnings from the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E - Commerce Purchase Data Analysis – Team 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13" name="TextBox 12"/>
          <p:cNvSpPr txBox="1"/>
          <p:nvPr/>
        </p:nvSpPr>
        <p:spPr>
          <a:xfrm>
            <a:off x="431997" y="1495379"/>
            <a:ext cx="4613175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 genres are classified into 4 buckets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 quartile consist of Sports, Sci-Fi, Animation &amp; Drama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interesting to see that Animation is in first quartile and Children is the last quartile, probably the rentals for children are from the animation genre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1997" y="4008702"/>
            <a:ext cx="4613175" cy="20313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 suggestion: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Discounts can be offered on films from the lower quartile genres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Offer bundled genre deals between extreme quartile genres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 of titles to be increased from lower quartiles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066" y="1402096"/>
            <a:ext cx="5007817" cy="27785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426" y="1526381"/>
            <a:ext cx="1520640" cy="38052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0" y="4508352"/>
            <a:ext cx="2047875" cy="153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9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genre of the first and last rentals of each?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 - Commerce Purchase Data Analysis – Team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0508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Learnings &amp;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Importance of window functions and its applications</a:t>
            </a:r>
          </a:p>
          <a:p>
            <a:r>
              <a:rPr lang="en-US" dirty="0"/>
              <a:t>Python – SQL integration </a:t>
            </a:r>
            <a:r>
              <a:rPr lang="en-US" dirty="0">
                <a:sym typeface="Wingdings" panose="05000000000000000000" pitchFamily="2" charset="2"/>
              </a:rPr>
              <a:t> querying data and creating data frames for further analyses in Python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Further Scope for Improvement: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 - Commerce Purchase Data Analysis – Team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899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NTILE() – Overview and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037968"/>
            <a:ext cx="11328000" cy="5153282"/>
          </a:xfrm>
        </p:spPr>
        <p:txBody>
          <a:bodyPr/>
          <a:lstStyle/>
          <a:p>
            <a:endParaRPr lang="en-US" dirty="0"/>
          </a:p>
          <a:p>
            <a:r>
              <a:rPr lang="en-IN" dirty="0"/>
              <a:t>NTILE() function is used to divide data into Tiles(Groups) and returns the number of the tile to which the row belongs.</a:t>
            </a:r>
          </a:p>
          <a:p>
            <a:r>
              <a:rPr lang="en-IN" dirty="0"/>
              <a:t>Part of the family ranking functions.</a:t>
            </a:r>
            <a:endParaRPr lang="en-US" dirty="0"/>
          </a:p>
          <a:p>
            <a:r>
              <a:rPr lang="en-US" b="1" dirty="0"/>
              <a:t>Format: </a:t>
            </a:r>
            <a:r>
              <a:rPr lang="en-US" dirty="0"/>
              <a:t>NTILE(n) OVER (PARTITION BY &lt;expression&gt;[{,&lt;expression&gt;...}]</a:t>
            </a:r>
          </a:p>
          <a:p>
            <a:pPr marL="0" indent="0">
              <a:buNone/>
            </a:pPr>
            <a:r>
              <a:rPr lang="en-US" dirty="0"/>
              <a:t>		ORDER BY &lt;expression&gt; [ASC|DESC], [{,&lt;expression&gt;...}] )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E - Commerce Purchase Data Analysis – Team 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B8FD255-8E75-9140-B44C-06E8146EB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23" y="2428023"/>
            <a:ext cx="8776912" cy="385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35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raphical user interface, text&#10;&#10;Description automatically generated">
            <a:extLst>
              <a:ext uri="{FF2B5EF4-FFF2-40B4-BE49-F238E27FC236}">
                <a16:creationId xmlns:a16="http://schemas.microsoft.com/office/drawing/2014/main" id="{95FE7B66-C3A2-4043-A402-DEA7CF119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028700"/>
            <a:ext cx="5715000" cy="5130800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3491CA3-7EF1-0B45-8DEC-2982EF029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0" y="1028700"/>
            <a:ext cx="5511800" cy="513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 anchor="ctr">
            <a:normAutofit/>
          </a:bodyPr>
          <a:lstStyle/>
          <a:p>
            <a:pPr lvl="0" fontAlgn="base"/>
            <a:r>
              <a:rPr lang="en-US" sz="3000" dirty="0"/>
              <a:t>Classify the film genres into buckets based on top earnings ?</a:t>
            </a:r>
            <a:endParaRPr lang="en-IN" sz="3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 - Commerce Purchase Data Analysis – Team 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3260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anchor="ctr">
            <a:normAutofit/>
          </a:bodyPr>
          <a:lstStyle/>
          <a:p>
            <a:pPr lvl="0" fontAlgn="base"/>
            <a:r>
              <a:rPr lang="en-US" sz="3000" dirty="0"/>
              <a:t>Classify actors into buckets of most rented (demand)?</a:t>
            </a:r>
            <a:endParaRPr lang="en-IN" sz="3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 - Commerce Purchase Data Analysis – Team 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15</a:t>
            </a:fld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endParaRPr lang="en-US"/>
          </a:p>
          <a:p>
            <a:endParaRPr lang="en-US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1D764F5-A8D7-5B46-9E4C-EBF9DC6A3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978" y="1955731"/>
            <a:ext cx="5173729" cy="4233932"/>
          </a:xfrm>
          <a:prstGeom prst="rect">
            <a:avLst/>
          </a:prstGeom>
          <a:noFill/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5D54925C-9DF2-224D-B69A-78C74796A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454" y="1943031"/>
            <a:ext cx="1284606" cy="4246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9724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F8D92D0-2C9C-AA48-9932-95634FA76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003300"/>
            <a:ext cx="5943600" cy="518160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829E8E0B-20A5-3C44-B0C2-8AD733051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0" y="1003300"/>
            <a:ext cx="2032000" cy="518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 anchor="ctr">
            <a:normAutofit/>
          </a:bodyPr>
          <a:lstStyle/>
          <a:p>
            <a:pPr lvl="0" fontAlgn="base"/>
            <a:r>
              <a:rPr lang="en-US" sz="3000" dirty="0"/>
              <a:t>Which actors are most promising to invest based on current earnings?</a:t>
            </a:r>
            <a:endParaRPr lang="en-IN" sz="3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 - Commerce Purchase Data Analysis – Team 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55747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E3C46F7-6BD2-0C4F-B191-16FE27047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1003300"/>
            <a:ext cx="5651500" cy="5181600"/>
          </a:xfrm>
          <a:prstGeom prst="rect">
            <a:avLst/>
          </a:prstGeom>
        </p:spPr>
      </p:pic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BFFAA4F5-FC38-5342-93B1-B3E38542D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0" y="1003300"/>
            <a:ext cx="2222500" cy="518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 anchor="ctr">
            <a:normAutofit/>
          </a:bodyPr>
          <a:lstStyle/>
          <a:p>
            <a:pPr lvl="0" fontAlgn="base"/>
            <a:r>
              <a:rPr lang="en-US" sz="3000" dirty="0"/>
              <a:t>Bucket list of movies based on ratings and best earnings?</a:t>
            </a:r>
            <a:endParaRPr lang="en-IN" sz="3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 - Commerce Purchase Data Analysis – Team 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00795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25008-D384-1846-9C3F-14AE8606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LAST_VALUE() Function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43D50-B460-D447-972E-1D87C55B6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dirty="0"/>
              <a:t>The LAST_VALUE() function is a window function that allows you to select the last row in an ordered set of rows.</a:t>
            </a:r>
            <a:endParaRPr lang="en-IN" dirty="0">
              <a:highlight>
                <a:srgbClr val="C0C0C0"/>
              </a:highlight>
            </a:endParaRPr>
          </a:p>
          <a:p>
            <a:pPr>
              <a:buFont typeface="Wingdings" pitchFamily="2" charset="2"/>
              <a:buChar char="Ø"/>
            </a:pPr>
            <a:r>
              <a:rPr lang="en-IN" dirty="0"/>
              <a:t>It returns the value of the expression from the last row of a sorted set of rows.</a:t>
            </a:r>
          </a:p>
          <a:p>
            <a:pPr>
              <a:buFont typeface="Wingdings" pitchFamily="2" charset="2"/>
              <a:buChar char="Ø"/>
            </a:pPr>
            <a:r>
              <a:rPr lang="en-IN" dirty="0"/>
              <a:t>The following shows the syntax of the LAST_VALUE() function:</a:t>
            </a:r>
          </a:p>
          <a:p>
            <a:pPr marL="0" indent="0">
              <a:buNone/>
            </a:pPr>
            <a:endParaRPr lang="en-IN" dirty="0"/>
          </a:p>
          <a:p>
            <a:pPr marL="276225" lvl="1" indent="0">
              <a:buNone/>
            </a:pPr>
            <a:r>
              <a:rPr lang="en-IN" dirty="0">
                <a:highlight>
                  <a:srgbClr val="C0C0C0"/>
                </a:highlight>
              </a:rPr>
              <a:t>LAST_VALUE ( scalar_expression ) OVER ( [PARTITION BY partition_expression, ... ]ORDER BY sort_expression [ASC | DESC], ... )</a:t>
            </a:r>
          </a:p>
          <a:p>
            <a:pPr marL="276225" lvl="1" indent="0">
              <a:buNone/>
            </a:pPr>
            <a:endParaRPr lang="en-IN" dirty="0">
              <a:highlight>
                <a:srgbClr val="C0C0C0"/>
              </a:highlight>
            </a:endParaRPr>
          </a:p>
          <a:p>
            <a:pPr>
              <a:buFont typeface="Wingdings" pitchFamily="2" charset="2"/>
              <a:buChar char="Ø"/>
            </a:pPr>
            <a:r>
              <a:rPr lang="en-IN" dirty="0"/>
              <a:t>LAST_VALUE() over the whole query result example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9E61D-2D0D-A14E-A339-209496F469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 - Commerce Purchase Data Analysis – Team 7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8B5C0-2A51-6742-AD4D-2361AE15587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1BDBD4D-2884-E349-8403-938CAED04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22" y="3692769"/>
            <a:ext cx="3992685" cy="2452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7DF1B6-CEE6-2840-A7E0-313BDF87F6D9}"/>
              </a:ext>
            </a:extLst>
          </p:cNvPr>
          <p:cNvCxnSpPr/>
          <p:nvPr/>
        </p:nvCxnSpPr>
        <p:spPr>
          <a:xfrm>
            <a:off x="5908431" y="3429000"/>
            <a:ext cx="0" cy="27159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E18A5FC3-FA3A-4E45-B548-0FC445380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095" y="3429000"/>
            <a:ext cx="2592507" cy="290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00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BCFC-C2C6-DA43-864F-3549613A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LAST_VALUE() Function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60E0D-81A4-3449-8BAD-1BBBAA2C3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 err="1"/>
              <a:t>scalar_expression</a:t>
            </a:r>
            <a:endParaRPr lang="en-US" b="1" u="sng" dirty="0"/>
          </a:p>
          <a:p>
            <a:pPr marL="0" indent="0">
              <a:buNone/>
            </a:pPr>
            <a:r>
              <a:rPr lang="en-US" dirty="0"/>
              <a:t>scalar_expression is an expression evaluated against the value of the last row in an ordered partition of the result set. The scalar_expression can be a column, subquery, or expression evaluates to a single value. It cannot be a window function.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b="1" u="sng" dirty="0"/>
              <a:t>PARTITION BY clause</a:t>
            </a:r>
          </a:p>
          <a:p>
            <a:pPr marL="0" indent="0">
              <a:buNone/>
            </a:pPr>
            <a:r>
              <a:rPr lang="en-IN" dirty="0"/>
              <a:t>The PARTITION BY clause distributes rows of the result set into partitions to which the LAST_VALUE() function is applied. If you skip the PARTITION BY clause, the LAST_VALUE() function will treat the whole result set as a single partition.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u="sng" dirty="0"/>
              <a:t>ORDER BY clause</a:t>
            </a:r>
          </a:p>
          <a:p>
            <a:pPr marL="0" indent="0">
              <a:buNone/>
            </a:pPr>
            <a:r>
              <a:rPr lang="en-IN" dirty="0"/>
              <a:t>The ORDER BY clause specifies the logical order of the rows in each partition to which the LAST_VALUE()function is applied.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u="sng" dirty="0" err="1"/>
              <a:t>rows_range_clause</a:t>
            </a:r>
            <a:endParaRPr lang="en-IN" b="1" u="sng" dirty="0"/>
          </a:p>
          <a:p>
            <a:pPr marL="0" indent="0">
              <a:buNone/>
            </a:pPr>
            <a:r>
              <a:rPr lang="en-IN" dirty="0"/>
              <a:t>The </a:t>
            </a:r>
            <a:r>
              <a:rPr lang="en-IN" dirty="0" err="1"/>
              <a:t>rows_range_clause</a:t>
            </a:r>
            <a:r>
              <a:rPr lang="en-IN" dirty="0"/>
              <a:t> further limits the rows within a partition by defining start and end points.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8F7127-20B2-874E-BB0D-9BE37F8178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 - Commerce Purchase Data Analysis – Team 7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02EDD-03A0-274A-8FED-7FDC4CF4319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086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52360"/>
            <a:ext cx="4629150" cy="19584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Window Functions in MySQL with Python Integration – Team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14950" y="1037968"/>
            <a:ext cx="6791324" cy="515328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3200" b="1" i="1" dirty="0">
                <a:solidFill>
                  <a:schemeClr val="bg1"/>
                </a:solidFill>
              </a:rPr>
              <a:t>Overview of Window Functions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3200" b="1" i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i="1" dirty="0">
                <a:solidFill>
                  <a:schemeClr val="bg1"/>
                </a:solidFill>
              </a:rPr>
              <a:t>Database Considered For Case Study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3200" b="1" i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i="1" dirty="0">
                <a:solidFill>
                  <a:schemeClr val="bg1"/>
                </a:solidFill>
              </a:rPr>
              <a:t>Case Study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3200" b="1" i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i="1" dirty="0">
                <a:solidFill>
                  <a:schemeClr val="bg1"/>
                </a:solidFill>
              </a:rPr>
              <a:t>Learnings &amp; Conclusions</a:t>
            </a:r>
          </a:p>
        </p:txBody>
      </p:sp>
    </p:spTree>
    <p:extLst>
      <p:ext uri="{BB962C8B-B14F-4D97-AF65-F5344CB8AC3E}">
        <p14:creationId xmlns:p14="http://schemas.microsoft.com/office/powerpoint/2010/main" val="1742415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56198-3AB2-354B-A4EA-F337550A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LAST_VALUE() questions addressed on </a:t>
            </a:r>
            <a:r>
              <a:rPr lang="en-IN" dirty="0" err="1"/>
              <a:t>Sakila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70F5D-4943-9F47-BBF5-399A69B61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698" y="864000"/>
            <a:ext cx="11504302" cy="5327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Question 1 -</a:t>
            </a:r>
          </a:p>
          <a:p>
            <a:pPr marL="0" indent="0">
              <a:buNone/>
            </a:pPr>
            <a:r>
              <a:rPr lang="en-US" dirty="0"/>
              <a:t>What is the genre of the last movie rented in a day? </a:t>
            </a:r>
          </a:p>
          <a:p>
            <a:r>
              <a:rPr lang="en-US" dirty="0"/>
              <a:t>-- Used 4 Table join on rental , inventory , film_category, category tables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8977C-963E-354C-9C6B-288F1B06BD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 - Commerce Purchase Data Analysis – Team 7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1E2B4-EF5E-294A-9F03-68C73FA7AC4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20</a:t>
            </a:fld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BF4B3D-EEB0-0C48-B286-63043EFA66DF}"/>
              </a:ext>
            </a:extLst>
          </p:cNvPr>
          <p:cNvCxnSpPr>
            <a:cxnSpLocks/>
          </p:cNvCxnSpPr>
          <p:nvPr/>
        </p:nvCxnSpPr>
        <p:spPr>
          <a:xfrm>
            <a:off x="6541477" y="2016369"/>
            <a:ext cx="0" cy="41748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11C6807A-C5A0-F540-8877-CE649FCA8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40" y="1929244"/>
            <a:ext cx="3274966" cy="4442108"/>
          </a:xfrm>
          <a:prstGeom prst="rect">
            <a:avLst/>
          </a:prstGeom>
        </p:spPr>
      </p:pic>
      <p:pic>
        <p:nvPicPr>
          <p:cNvPr id="18" name="Picture 1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0797B3A-CB8A-B646-8368-838876539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37" y="2177650"/>
            <a:ext cx="5840302" cy="3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04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15929-FF1B-DA47-BD16-0D1FC435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LAST_VALUE() questions addressed on </a:t>
            </a:r>
            <a:r>
              <a:rPr lang="en-IN"/>
              <a:t>Sakila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CA8F8-257F-D845-BA06-D4E8642CE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Question 2-</a:t>
            </a:r>
          </a:p>
          <a:p>
            <a:pPr marL="0" indent="0">
              <a:buNone/>
            </a:pPr>
            <a:r>
              <a:rPr lang="en-US" dirty="0"/>
              <a:t>What is the last/ latest payment of customer from the given data (name of the customer also to be queried)?</a:t>
            </a:r>
          </a:p>
          <a:p>
            <a:r>
              <a:rPr lang="en-US" dirty="0"/>
              <a:t>-- Joined payment table and customer table and applied Last_Value()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C85BD-E6B0-7145-AACE-7A8F5ADE14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 - Commerce Purchase Data Analysis – Team 7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A1B65-BFDA-AF4D-8F92-BAB3086039F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864DAF4-F765-B64C-92E0-F38AC3CD6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2242409"/>
            <a:ext cx="5741866" cy="319728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4539B0-C7B3-EB40-9A9D-D01AA902937B}"/>
              </a:ext>
            </a:extLst>
          </p:cNvPr>
          <p:cNvCxnSpPr/>
          <p:nvPr/>
        </p:nvCxnSpPr>
        <p:spPr>
          <a:xfrm>
            <a:off x="6447692" y="2074985"/>
            <a:ext cx="0" cy="39741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FF720BF0-F2B8-B244-AFF2-6896D4465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960" y="2056639"/>
            <a:ext cx="2355936" cy="427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62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ython and SQL Connectivity, Sample 1"/>
          <p:cNvSpPr txBox="1">
            <a:spLocks noGrp="1"/>
          </p:cNvSpPr>
          <p:nvPr>
            <p:ph type="title"/>
          </p:nvPr>
        </p:nvSpPr>
        <p:spPr>
          <a:xfrm>
            <a:off x="3294705" y="215237"/>
            <a:ext cx="5234060" cy="432001"/>
          </a:xfrm>
          <a:prstGeom prst="rect">
            <a:avLst/>
          </a:prstGeom>
        </p:spPr>
        <p:txBody>
          <a:bodyPr/>
          <a:lstStyle>
            <a:lvl1pPr defTabSz="283463">
              <a:lnSpc>
                <a:spcPct val="100000"/>
              </a:lnSpc>
              <a:defRPr sz="2294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Python and SQL Connectivity, Sample 1</a:t>
            </a:r>
          </a:p>
        </p:txBody>
      </p:sp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310" name="Screenshot 2020-10-21 at 10.12.41 PM.png" descr="Screenshot 2020-10-21 at 10.12.4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4" y="806876"/>
            <a:ext cx="4918690" cy="5497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Screenshot 2020-10-21 at 10.14.45 PM.png" descr="Screenshot 2020-10-21 at 10.14.4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626" y="882041"/>
            <a:ext cx="5353743" cy="53475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860732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A Multiple Join Query - Sample  2"/>
          <p:cNvSpPr txBox="1">
            <a:spLocks noGrp="1"/>
          </p:cNvSpPr>
          <p:nvPr>
            <p:ph type="title"/>
          </p:nvPr>
        </p:nvSpPr>
        <p:spPr>
          <a:xfrm>
            <a:off x="3294705" y="215237"/>
            <a:ext cx="5234060" cy="432001"/>
          </a:xfrm>
          <a:prstGeom prst="rect">
            <a:avLst/>
          </a:prstGeom>
        </p:spPr>
        <p:txBody>
          <a:bodyPr/>
          <a:lstStyle>
            <a:lvl1pPr defTabSz="342900">
              <a:lnSpc>
                <a:spcPct val="100000"/>
              </a:lnSpc>
              <a:defRPr sz="2775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Multiple Join Query - Sample  2</a:t>
            </a:r>
          </a:p>
        </p:txBody>
      </p:sp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315" name="Screenshot 2020-10-21 at 10.17.18 PM.png" descr="Screenshot 2020-10-21 at 10.17.1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96" y="906149"/>
            <a:ext cx="6145963" cy="5206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Screenshot 2020-10-21 at 10.18.13 PM.png" descr="Screenshot 2020-10-21 at 10.18.1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715" y="1505301"/>
            <a:ext cx="5082533" cy="48287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4150439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A Multiple Join Query - Sample  3 &amp; 4"/>
          <p:cNvSpPr txBox="1">
            <a:spLocks noGrp="1"/>
          </p:cNvSpPr>
          <p:nvPr>
            <p:ph type="title"/>
          </p:nvPr>
        </p:nvSpPr>
        <p:spPr>
          <a:xfrm>
            <a:off x="3294705" y="215237"/>
            <a:ext cx="5234060" cy="432001"/>
          </a:xfrm>
          <a:prstGeom prst="rect">
            <a:avLst/>
          </a:prstGeom>
        </p:spPr>
        <p:txBody>
          <a:bodyPr/>
          <a:lstStyle>
            <a:lvl1pPr defTabSz="306324">
              <a:lnSpc>
                <a:spcPct val="100000"/>
              </a:lnSpc>
              <a:defRPr sz="2479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Multiple Join Query - Sample  3 &amp; 4</a:t>
            </a:r>
          </a:p>
        </p:txBody>
      </p:sp>
      <p:sp>
        <p:nvSpPr>
          <p:cNvPr id="3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320" name="Screenshot 2020-10-21 at 10.22.27 PM.png" descr="Screenshot 2020-10-21 at 10.22.2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06" y="744403"/>
            <a:ext cx="5807019" cy="4979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Screenshot 2020-10-21 at 10.23.22 PM.png" descr="Screenshot 2020-10-21 at 10.23.2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55" y="828761"/>
            <a:ext cx="5337874" cy="3939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Screenshot 2020-10-21 at 10.23.55 PM.png" descr="Screenshot 2020-10-21 at 10.23.5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817" y="4839253"/>
            <a:ext cx="2625624" cy="13913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8360980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Another Query - Sample 5"/>
          <p:cNvSpPr txBox="1">
            <a:spLocks noGrp="1"/>
          </p:cNvSpPr>
          <p:nvPr>
            <p:ph type="title"/>
          </p:nvPr>
        </p:nvSpPr>
        <p:spPr>
          <a:xfrm>
            <a:off x="3294705" y="215237"/>
            <a:ext cx="5234060" cy="432001"/>
          </a:xfrm>
          <a:prstGeom prst="rect">
            <a:avLst/>
          </a:prstGeom>
        </p:spPr>
        <p:txBody>
          <a:bodyPr/>
          <a:lstStyle>
            <a:lvl1pPr defTabSz="374904">
              <a:lnSpc>
                <a:spcPct val="100000"/>
              </a:lnSpc>
              <a:defRPr sz="3034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Another Query - Sample 5</a:t>
            </a:r>
          </a:p>
        </p:txBody>
      </p:sp>
      <p:sp>
        <p:nvSpPr>
          <p:cNvPr id="3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326" name="Screenshot 2020-10-21 at 10.27.05 PM.png" descr="Screenshot 2020-10-21 at 10.27.0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52" y="732447"/>
            <a:ext cx="5234059" cy="5393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Screenshot 2020-10-21 at 10.29.07 PM.png" descr="Screenshot 2020-10-21 at 10.29.0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979" y="770626"/>
            <a:ext cx="5626467" cy="492544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0491996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Another Query - Sample 6"/>
          <p:cNvSpPr txBox="1">
            <a:spLocks noGrp="1"/>
          </p:cNvSpPr>
          <p:nvPr>
            <p:ph type="title"/>
          </p:nvPr>
        </p:nvSpPr>
        <p:spPr>
          <a:xfrm>
            <a:off x="3294705" y="215237"/>
            <a:ext cx="5234060" cy="432001"/>
          </a:xfrm>
          <a:prstGeom prst="rect">
            <a:avLst/>
          </a:prstGeom>
        </p:spPr>
        <p:txBody>
          <a:bodyPr/>
          <a:lstStyle>
            <a:lvl1pPr defTabSz="374904">
              <a:lnSpc>
                <a:spcPct val="100000"/>
              </a:lnSpc>
              <a:defRPr sz="3034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Another Query - Sample 6</a:t>
            </a:r>
          </a:p>
        </p:txBody>
      </p:sp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331" name="Screenshot 2020-10-21 at 10.30.48 PM.png" descr="Screenshot 2020-10-21 at 10.30.4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28" y="778628"/>
            <a:ext cx="4996343" cy="3496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Screenshot 2020-10-21 at 10.32.35 PM.png" descr="Screenshot 2020-10-21 at 10.32.3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652" y="809525"/>
            <a:ext cx="5441764" cy="4832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Screenshot 2020-10-21 at 10.33.18 PM.png" descr="Screenshot 2020-10-21 at 10.33.18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93" y="4372541"/>
            <a:ext cx="4031141" cy="18580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281223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Another Query - Sample 7"/>
          <p:cNvSpPr txBox="1">
            <a:spLocks noGrp="1"/>
          </p:cNvSpPr>
          <p:nvPr>
            <p:ph type="title"/>
          </p:nvPr>
        </p:nvSpPr>
        <p:spPr>
          <a:xfrm>
            <a:off x="3294705" y="215237"/>
            <a:ext cx="5234060" cy="432001"/>
          </a:xfrm>
          <a:prstGeom prst="rect">
            <a:avLst/>
          </a:prstGeom>
        </p:spPr>
        <p:txBody>
          <a:bodyPr/>
          <a:lstStyle>
            <a:lvl1pPr defTabSz="374904">
              <a:lnSpc>
                <a:spcPct val="100000"/>
              </a:lnSpc>
              <a:defRPr sz="3034" b="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Another Query - Sample 7</a:t>
            </a:r>
          </a:p>
        </p:txBody>
      </p:sp>
      <p:sp>
        <p:nvSpPr>
          <p:cNvPr id="3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337" name="Screenshot 2020-10-21 at 10.35.27 PM.png" descr="Screenshot 2020-10-21 at 10.35.2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2" y="1144759"/>
            <a:ext cx="5785940" cy="4568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Screenshot 2020-10-21 at 10.35.55 PM.png" descr="Screenshot 2020-10-21 at 10.35.5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462" y="1144759"/>
            <a:ext cx="5394517" cy="456848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8655511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Project Team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369913" y="5986589"/>
            <a:ext cx="2910342" cy="316800"/>
          </a:xfrm>
        </p:spPr>
        <p:txBody>
          <a:bodyPr/>
          <a:lstStyle/>
          <a:p>
            <a:r>
              <a:rPr lang="en-US" sz="1400" dirty="0" err="1"/>
              <a:t>Github</a:t>
            </a:r>
            <a:r>
              <a:rPr lang="en-US" sz="1400" dirty="0"/>
              <a:t> link to codebase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8" name="Rectangle 7"/>
          <p:cNvSpPr/>
          <p:nvPr/>
        </p:nvSpPr>
        <p:spPr>
          <a:xfrm>
            <a:off x="8458200" y="4506919"/>
            <a:ext cx="34837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PRAVEEN MANOHAR G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RAHUL A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RAJESH RAMACHANDER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RANJITH GNANA SUTHAKAR ALPHONSE RAJ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9914" y="6303389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https://github.com/RajeshRamachander/mysqlpython</a:t>
            </a:r>
          </a:p>
        </p:txBody>
      </p:sp>
    </p:spTree>
    <p:extLst>
      <p:ext uri="{BB962C8B-B14F-4D97-AF65-F5344CB8AC3E}">
        <p14:creationId xmlns:p14="http://schemas.microsoft.com/office/powerpoint/2010/main" val="2285232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432000" y="958731"/>
            <a:ext cx="11328000" cy="2107661"/>
          </a:xfrm>
          <a:prstGeom prst="roundRect">
            <a:avLst/>
          </a:prstGeom>
          <a:noFill/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Window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717" y="3664866"/>
            <a:ext cx="3862753" cy="481269"/>
          </a:xfrm>
        </p:spPr>
        <p:txBody>
          <a:bodyPr/>
          <a:lstStyle/>
          <a:p>
            <a:r>
              <a:rPr lang="en-US" sz="1100" dirty="0"/>
              <a:t>SQL LAG() is a window function that provides access to a row at a specified physical offset which comes before the current row.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 - Commerce Purchase Data Analysis – Team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7" name="Rectangle 6"/>
          <p:cNvSpPr/>
          <p:nvPr/>
        </p:nvSpPr>
        <p:spPr>
          <a:xfrm>
            <a:off x="390796" y="943372"/>
            <a:ext cx="1132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Window functions allow us to perform calculations against sets or subsets of rows within a query</a:t>
            </a:r>
          </a:p>
        </p:txBody>
      </p:sp>
      <p:sp>
        <p:nvSpPr>
          <p:cNvPr id="8" name="Rectangle 7"/>
          <p:cNvSpPr/>
          <p:nvPr/>
        </p:nvSpPr>
        <p:spPr>
          <a:xfrm>
            <a:off x="6813401" y="1322166"/>
            <a:ext cx="3530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Types of Window Functions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04697" y="1639017"/>
            <a:ext cx="161311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Aggregate: 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SUM, MIN, MAX, COUNT, AVG,…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17808" y="1654376"/>
            <a:ext cx="180894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Ranking: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ROW_NUMBER, RANK, DENSE_RANK, </a:t>
            </a:r>
            <a:r>
              <a:rPr lang="en-US" sz="12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NTILE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,…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050850" y="1648765"/>
            <a:ext cx="247763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Distribution/ Analytic functions: 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CUME_DIST, FIRST_VALUE, </a:t>
            </a:r>
            <a:r>
              <a:rPr lang="en-US" sz="12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LAST_VALUE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12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 LAG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LEAD, PERCENTILE_CONT, PERCENTILE_DISC, PERCENT_RANK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51" y="1691498"/>
            <a:ext cx="2543760" cy="101571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604591" y="2638797"/>
            <a:ext cx="16111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Running 3 Month Sum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88257" y="1322166"/>
            <a:ext cx="3043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Parts of a Window Function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92932" y="3205577"/>
            <a:ext cx="218095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LAG () Function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175225" y="3232270"/>
            <a:ext cx="0" cy="3006934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023325" y="3232270"/>
            <a:ext cx="0" cy="3006934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967423" y="3201719"/>
            <a:ext cx="218095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NTILE () Function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867966" y="3201719"/>
            <a:ext cx="252559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LAST_VALUE () Function</a:t>
            </a:r>
          </a:p>
        </p:txBody>
      </p:sp>
      <p:pic>
        <p:nvPicPr>
          <p:cNvPr id="1026" name="Picture 2" descr="MySQL LAG function - current and previous year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49" y="4134115"/>
            <a:ext cx="2028236" cy="136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B8FD255-8E75-9140-B44C-06E8146EB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561" y="4345690"/>
            <a:ext cx="2532877" cy="1111995"/>
          </a:xfrm>
          <a:prstGeom prst="rect">
            <a:avLst/>
          </a:prstGeom>
        </p:spPr>
      </p:pic>
      <p:sp>
        <p:nvSpPr>
          <p:cNvPr id="39" name="Content Placeholder 2"/>
          <p:cNvSpPr txBox="1">
            <a:spLocks/>
          </p:cNvSpPr>
          <p:nvPr/>
        </p:nvSpPr>
        <p:spPr>
          <a:xfrm>
            <a:off x="4267982" y="3631204"/>
            <a:ext cx="3662588" cy="7144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NTILE() function is a window function that divides an ordered result set into a number of buckets by a specified expression and assigns an appropriate bucket number to each row.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884" y="5573033"/>
            <a:ext cx="2271997" cy="62765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036" y="5573033"/>
            <a:ext cx="2560746" cy="6496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8003" y="5546998"/>
            <a:ext cx="2271997" cy="71420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09307" y="5759363"/>
            <a:ext cx="888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Syntax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391632" y="5748359"/>
            <a:ext cx="888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Syntax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372003" y="5748358"/>
            <a:ext cx="888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Syntax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8151531" y="3646596"/>
            <a:ext cx="3662588" cy="7144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The LAST_VALUE() is a window function that allows you to obtain the value of the last row in a specified window frame.</a:t>
            </a:r>
          </a:p>
        </p:txBody>
      </p:sp>
      <p:pic>
        <p:nvPicPr>
          <p:cNvPr id="1033" name="Picture 9" descr="mysql window functions - frame clause boun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354" y="1470106"/>
            <a:ext cx="1918018" cy="137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2325" y="4297925"/>
            <a:ext cx="2333125" cy="1042129"/>
          </a:xfrm>
          <a:prstGeom prst="rect">
            <a:avLst/>
          </a:prstGeom>
        </p:spPr>
      </p:pic>
      <p:sp>
        <p:nvSpPr>
          <p:cNvPr id="55" name="Down Arrow 54"/>
          <p:cNvSpPr/>
          <p:nvPr/>
        </p:nvSpPr>
        <p:spPr>
          <a:xfrm>
            <a:off x="2472816" y="3957925"/>
            <a:ext cx="330200" cy="18821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own Arrow 58"/>
          <p:cNvSpPr/>
          <p:nvPr/>
        </p:nvSpPr>
        <p:spPr>
          <a:xfrm>
            <a:off x="6926314" y="4215154"/>
            <a:ext cx="330200" cy="18821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/>
          <p:cNvSpPr/>
          <p:nvPr/>
        </p:nvSpPr>
        <p:spPr>
          <a:xfrm>
            <a:off x="10774413" y="4093671"/>
            <a:ext cx="330200" cy="18821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3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" grpId="0" build="p"/>
      <p:bldP spid="7" grpId="0"/>
      <p:bldP spid="8" grpId="0"/>
      <p:bldP spid="10" grpId="0"/>
      <p:bldP spid="12" grpId="0"/>
      <p:bldP spid="14" grpId="0"/>
      <p:bldP spid="28" grpId="0"/>
      <p:bldP spid="29" grpId="0"/>
      <p:bldP spid="37" grpId="0" animBg="1"/>
      <p:bldP spid="32" grpId="0" animBg="1"/>
      <p:bldP spid="33" grpId="0" animBg="1"/>
      <p:bldP spid="39" grpId="0"/>
      <p:bldP spid="44" grpId="0"/>
      <p:bldP spid="46" grpId="0"/>
      <p:bldP spid="47" grpId="0"/>
      <p:bldP spid="49" grpId="0"/>
      <p:bldP spid="55" grpId="0" animBg="1"/>
      <p:bldP spid="59" grpId="0" animBg="1"/>
      <p:bldP spid="6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Considered For Case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037967"/>
            <a:ext cx="4419400" cy="5333383"/>
          </a:xfrm>
        </p:spPr>
        <p:txBody>
          <a:bodyPr/>
          <a:lstStyle/>
          <a:p>
            <a:endParaRPr lang="en-US" sz="2400" dirty="0"/>
          </a:p>
          <a:p>
            <a:r>
              <a:rPr lang="en-US" sz="2400" dirty="0"/>
              <a:t>Database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</a:t>
            </a:r>
            <a:r>
              <a:rPr lang="en-US" sz="2400" b="1" dirty="0"/>
              <a:t>SAKILA</a:t>
            </a:r>
          </a:p>
          <a:p>
            <a:endParaRPr lang="en-US" sz="2400" dirty="0"/>
          </a:p>
          <a:p>
            <a:r>
              <a:rPr lang="en-US" sz="2400" dirty="0"/>
              <a:t>Database of a DVD rental store, featuring things like films, actors, film-actor relationships, and a central inventory table that connects films, stores, and rentals along with customer details</a:t>
            </a:r>
          </a:p>
          <a:p>
            <a:endParaRPr lang="en-US" sz="2400" dirty="0"/>
          </a:p>
          <a:p>
            <a:r>
              <a:rPr lang="en-US" sz="2400" dirty="0"/>
              <a:t>No. of tables </a:t>
            </a:r>
            <a:r>
              <a:rPr lang="en-US" sz="2400" dirty="0">
                <a:sym typeface="Wingdings" panose="05000000000000000000" pitchFamily="2" charset="2"/>
              </a:rPr>
              <a:t> 15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Window Functions in MySQL with Python Integration – Team 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2050" name="Picture 2" descr="https://www.jooq.org/img/sakila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06"/>
          <a:stretch/>
        </p:blipFill>
        <p:spPr bwMode="auto">
          <a:xfrm>
            <a:off x="5009772" y="1112570"/>
            <a:ext cx="6867904" cy="45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65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/>
              <a:t>Based on SAKILA store database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Window Functions in MySQL with Python Integration – Team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211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037969"/>
            <a:ext cx="11328000" cy="2829182"/>
          </a:xfrm>
        </p:spPr>
        <p:txBody>
          <a:bodyPr/>
          <a:lstStyle/>
          <a:p>
            <a:r>
              <a:rPr lang="en-US" sz="2400" b="1" dirty="0"/>
              <a:t>Business Objective:</a:t>
            </a:r>
          </a:p>
          <a:p>
            <a:pPr lvl="1"/>
            <a:r>
              <a:rPr lang="en-US" sz="2000" dirty="0"/>
              <a:t>The SAKILA DVD store is taking Business Development initiatives. On this the team wants to increase the renting count/ frequency from customers and judiciously stock the stores with newer film titles to maximize revenue gains frugally.</a:t>
            </a:r>
          </a:p>
          <a:p>
            <a:pPr lvl="1"/>
            <a:endParaRPr lang="en-US" sz="1800" dirty="0"/>
          </a:p>
          <a:p>
            <a:r>
              <a:rPr lang="en-US" sz="2400" b="1" dirty="0"/>
              <a:t>Data Analytics Objective:</a:t>
            </a:r>
          </a:p>
          <a:p>
            <a:pPr lvl="1"/>
            <a:r>
              <a:rPr lang="en-US" sz="2000" dirty="0"/>
              <a:t>Understanding and profiling customers based on rental records in the database</a:t>
            </a:r>
          </a:p>
          <a:p>
            <a:pPr lvl="1"/>
            <a:r>
              <a:rPr lang="en-US" sz="2000" dirty="0"/>
              <a:t>Identify areas of restocking based on rental revenue from the database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Window Functions in MySQL with Python Integration – Team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6" name="Rectangle 5"/>
          <p:cNvSpPr/>
          <p:nvPr/>
        </p:nvSpPr>
        <p:spPr>
          <a:xfrm>
            <a:off x="432000" y="4041120"/>
            <a:ext cx="11328000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Questions: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What percentage of customers generally hold &gt;1 rentals at a time?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What are the top earning film genres for stocking accordingly?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290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550450" cy="432000"/>
          </a:xfrm>
        </p:spPr>
        <p:txBody>
          <a:bodyPr/>
          <a:lstStyle/>
          <a:p>
            <a:r>
              <a:rPr lang="en-US" dirty="0"/>
              <a:t>Q1. What percentage of customers generally hold &gt;1 rentals at a time?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1" y="1037968"/>
            <a:ext cx="4482900" cy="5153282"/>
          </a:xfrm>
        </p:spPr>
        <p:txBody>
          <a:bodyPr/>
          <a:lstStyle/>
          <a:p>
            <a:r>
              <a:rPr lang="en-US" dirty="0"/>
              <a:t>Customer profiling based on average days between rentals and average rental period</a:t>
            </a:r>
          </a:p>
          <a:p>
            <a:endParaRPr lang="en-US" dirty="0"/>
          </a:p>
          <a:p>
            <a:r>
              <a:rPr lang="en-US" b="1" dirty="0"/>
              <a:t>Querying Steps:</a:t>
            </a:r>
          </a:p>
          <a:p>
            <a:pPr marL="600075" lvl="1" indent="-342900">
              <a:buFont typeface="+mj-lt"/>
              <a:buAutoNum type="arabicPeriod"/>
            </a:pPr>
            <a:r>
              <a:rPr lang="en-US" dirty="0"/>
              <a:t>Calculate the time duration between successive rentals by each customer using the </a:t>
            </a:r>
            <a:r>
              <a:rPr lang="en-US" b="1" u="sng" dirty="0"/>
              <a:t>LAG </a:t>
            </a:r>
            <a:r>
              <a:rPr lang="en-US" dirty="0"/>
              <a:t>function from the ‘rental’ table</a:t>
            </a:r>
          </a:p>
          <a:p>
            <a:pPr marL="600075" lvl="1" indent="-342900">
              <a:buFont typeface="+mj-lt"/>
              <a:buAutoNum type="arabicPeriod"/>
            </a:pPr>
            <a:r>
              <a:rPr lang="en-US" dirty="0"/>
              <a:t>Calculate the time duration of each rental by taking the difference between </a:t>
            </a:r>
            <a:r>
              <a:rPr lang="en-US" dirty="0" err="1"/>
              <a:t>rental_date</a:t>
            </a:r>
            <a:r>
              <a:rPr lang="en-US" dirty="0"/>
              <a:t> and </a:t>
            </a:r>
            <a:r>
              <a:rPr lang="en-US" dirty="0" err="1"/>
              <a:t>return_date</a:t>
            </a:r>
            <a:r>
              <a:rPr lang="en-US" dirty="0"/>
              <a:t> </a:t>
            </a:r>
          </a:p>
          <a:p>
            <a:pPr marL="600075" lvl="1" indent="-342900">
              <a:buFont typeface="+mj-lt"/>
              <a:buAutoNum type="arabicPeriod"/>
            </a:pPr>
            <a:r>
              <a:rPr lang="en-US" dirty="0"/>
              <a:t>For each customer calculate the average duration between rentals and average rental period</a:t>
            </a:r>
          </a:p>
          <a:p>
            <a:pPr marL="600075" lvl="1" indent="-342900">
              <a:buFont typeface="+mj-lt"/>
              <a:buAutoNum type="arabicPeriod"/>
            </a:pPr>
            <a:r>
              <a:rPr lang="en-US" dirty="0"/>
              <a:t>Based on the average fields identify customers who generally rent a second title before returning the first one (Multi rentals)</a:t>
            </a:r>
          </a:p>
          <a:p>
            <a:pPr marL="800100" lvl="3" indent="0">
              <a:buNone/>
            </a:pPr>
            <a:r>
              <a:rPr lang="en-US" dirty="0"/>
              <a:t>IF [</a:t>
            </a:r>
            <a:r>
              <a:rPr lang="en-US" dirty="0" err="1"/>
              <a:t>avg_days_between_rentals</a:t>
            </a:r>
            <a:r>
              <a:rPr lang="en-US" dirty="0"/>
              <a:t> &lt; </a:t>
            </a:r>
            <a:r>
              <a:rPr lang="en-US" dirty="0" err="1"/>
              <a:t>avg_days_rental_period</a:t>
            </a:r>
            <a:r>
              <a:rPr lang="en-US" dirty="0"/>
              <a:t>], then classify the customer as ‘Multi rentals’ customer ELSE ‘Non-Multi rentals’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 - Commerce Purchase Data Analysis – Team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5" y="977769"/>
            <a:ext cx="5959275" cy="53482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91225" y="1952625"/>
            <a:ext cx="4733925" cy="28575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91225" y="3815487"/>
            <a:ext cx="4733925" cy="28575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91224" y="5678349"/>
            <a:ext cx="5768776" cy="28575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6" idx="1"/>
          </p:cNvCxnSpPr>
          <p:nvPr/>
        </p:nvCxnSpPr>
        <p:spPr>
          <a:xfrm rot="10800000" flipV="1">
            <a:off x="4914901" y="2095500"/>
            <a:ext cx="1076324" cy="647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2" idx="1"/>
          </p:cNvCxnSpPr>
          <p:nvPr/>
        </p:nvCxnSpPr>
        <p:spPr>
          <a:xfrm rot="10800000" flipV="1">
            <a:off x="4914901" y="3958361"/>
            <a:ext cx="1076324" cy="1428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rot="10800000">
            <a:off x="4914902" y="5476876"/>
            <a:ext cx="1076323" cy="3333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87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760000" cy="432000"/>
          </a:xfrm>
        </p:spPr>
        <p:txBody>
          <a:bodyPr/>
          <a:lstStyle/>
          <a:p>
            <a:r>
              <a:rPr lang="en-US"/>
              <a:t>Q1. What percentage of customers generally hold &gt;1 rentals at a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99" y="1037968"/>
            <a:ext cx="11426625" cy="5153282"/>
          </a:xfrm>
        </p:spPr>
        <p:txBody>
          <a:bodyPr/>
          <a:lstStyle/>
          <a:p>
            <a:r>
              <a:rPr lang="en-US" dirty="0"/>
              <a:t>Customer profiling based on average days between rentals and average rental period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400" dirty="0"/>
              <a:t>‘Multi rental’ customer </a:t>
            </a:r>
            <a:r>
              <a:rPr lang="en-US" sz="1400" dirty="0">
                <a:sym typeface="Wingdings" panose="05000000000000000000" pitchFamily="2" charset="2"/>
              </a:rPr>
              <a:t> Customers who generally rent a second title before renting the first one</a:t>
            </a:r>
          </a:p>
          <a:p>
            <a:r>
              <a:rPr lang="en-US" sz="1400" dirty="0">
                <a:sym typeface="Wingdings" panose="05000000000000000000" pitchFamily="2" charset="2"/>
              </a:rPr>
              <a:t>‘Non-Multi rental’ customer  Customers who generally rent one title at a time and return the same before the next rental</a:t>
            </a:r>
            <a:endParaRPr lang="en-US" sz="14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 - Commerce Purchase Data Analysis – Team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18376"/>
            <a:ext cx="2695539" cy="22097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550" y="2546525"/>
            <a:ext cx="2419450" cy="6117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1999" y="1627920"/>
            <a:ext cx="5365650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are 599 customers in the SAKILA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~69% of them in general hold multiple rentals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greater percentage of customers generally look to hold multiple rentals at a time, at ~69% (412 out of 599)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1999" y="3907815"/>
            <a:ext cx="5365650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 suggestion: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‘Non-Multi rentals’ customers can be potentially be reached with some offers to rent multiple films to increase rental frequency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05834"/>
            <a:ext cx="5664000" cy="9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5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223" y="1249224"/>
            <a:ext cx="470535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550450" cy="432000"/>
          </a:xfrm>
        </p:spPr>
        <p:txBody>
          <a:bodyPr/>
          <a:lstStyle/>
          <a:p>
            <a:r>
              <a:rPr lang="en-US" dirty="0"/>
              <a:t>Q2. What are the top earning film genres for stocking accordingly?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1" y="1037968"/>
            <a:ext cx="3854249" cy="5153282"/>
          </a:xfrm>
        </p:spPr>
        <p:txBody>
          <a:bodyPr/>
          <a:lstStyle/>
          <a:p>
            <a:r>
              <a:rPr lang="en-US" dirty="0"/>
              <a:t>Bucket film genres into 4 levels of rental earnings from the data</a:t>
            </a:r>
          </a:p>
          <a:p>
            <a:endParaRPr lang="en-US" dirty="0"/>
          </a:p>
          <a:p>
            <a:r>
              <a:rPr lang="en-US" b="1" dirty="0"/>
              <a:t>Querying Steps:</a:t>
            </a:r>
          </a:p>
          <a:p>
            <a:endParaRPr lang="en-US" b="1" dirty="0"/>
          </a:p>
          <a:p>
            <a:pPr marL="600075" lvl="1" indent="-342900">
              <a:buFont typeface="+mj-lt"/>
              <a:buAutoNum type="arabicPeriod"/>
            </a:pPr>
            <a:r>
              <a:rPr lang="en-US" dirty="0"/>
              <a:t>Build a master table by joining tables film, </a:t>
            </a:r>
            <a:r>
              <a:rPr lang="en-US" dirty="0" err="1"/>
              <a:t>film_category</a:t>
            </a:r>
            <a:r>
              <a:rPr lang="en-US" dirty="0"/>
              <a:t>, film, rental, inventory and payment</a:t>
            </a:r>
          </a:p>
          <a:p>
            <a:pPr marL="600075" lvl="1" indent="-342900">
              <a:buFont typeface="+mj-lt"/>
              <a:buAutoNum type="arabicPeriod"/>
            </a:pPr>
            <a:endParaRPr lang="en-US" dirty="0"/>
          </a:p>
          <a:p>
            <a:pPr marL="600075" lvl="1" indent="-342900">
              <a:buFont typeface="+mj-lt"/>
              <a:buAutoNum type="arabicPeriod"/>
            </a:pPr>
            <a:r>
              <a:rPr lang="en-US" dirty="0"/>
              <a:t>Calculate total earnings and count of films per genre</a:t>
            </a:r>
          </a:p>
          <a:p>
            <a:pPr marL="600075" lvl="1" indent="-342900">
              <a:buFont typeface="+mj-lt"/>
              <a:buAutoNum type="arabicPeriod"/>
            </a:pPr>
            <a:endParaRPr lang="en-US" dirty="0"/>
          </a:p>
          <a:p>
            <a:pPr marL="600075" lvl="1" indent="-342900">
              <a:buFont typeface="+mj-lt"/>
              <a:buAutoNum type="arabicPeriod"/>
            </a:pPr>
            <a:r>
              <a:rPr lang="en-US" dirty="0"/>
              <a:t> Classify film genre in 4 quartiles based on the earnings using the NTILE() function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 - Commerce Purchase Data Analysis – Team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6" name="Rectangle 5"/>
          <p:cNvSpPr/>
          <p:nvPr/>
        </p:nvSpPr>
        <p:spPr>
          <a:xfrm>
            <a:off x="5991225" y="2000250"/>
            <a:ext cx="5768775" cy="238125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91223" y="5188984"/>
            <a:ext cx="5768777" cy="258686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>
            <a:stCxn id="6" idx="1"/>
          </p:cNvCxnSpPr>
          <p:nvPr/>
        </p:nvCxnSpPr>
        <p:spPr>
          <a:xfrm rot="10800000" flipV="1">
            <a:off x="4234561" y="3190875"/>
            <a:ext cx="1756665" cy="2381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3" idx="1"/>
          </p:cNvCxnSpPr>
          <p:nvPr/>
        </p:nvCxnSpPr>
        <p:spPr>
          <a:xfrm rot="10800000">
            <a:off x="4286253" y="4740689"/>
            <a:ext cx="1704971" cy="5776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81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DB5DD7-8DCC-4069-9EB3-5D0981866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90D0D0-7C1D-47FF-A2F0-9937AA567A3D}">
  <ds:schemaRefs>
    <ds:schemaRef ds:uri="http://www.w3.org/XML/1998/namespace"/>
    <ds:schemaRef ds:uri="http://schemas.microsoft.com/office/2006/documentManagement/types"/>
    <ds:schemaRef ds:uri="16c05727-aa75-4e4a-9b5f-8a80a1165891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Bright business presentation</Template>
  <TotalTime>0</TotalTime>
  <Words>1640</Words>
  <Application>Microsoft Macintosh PowerPoint</Application>
  <PresentationFormat>Widescreen</PresentationFormat>
  <Paragraphs>224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Candara</vt:lpstr>
      <vt:lpstr>Corbel</vt:lpstr>
      <vt:lpstr>Times New Roman</vt:lpstr>
      <vt:lpstr>Wingdings</vt:lpstr>
      <vt:lpstr>Office Theme</vt:lpstr>
      <vt:lpstr>Window Functions in MySQL with Python Integration</vt:lpstr>
      <vt:lpstr>AGENDA</vt:lpstr>
      <vt:lpstr>Overview of Window Functions</vt:lpstr>
      <vt:lpstr>Database Considered For Case Study</vt:lpstr>
      <vt:lpstr>Case Study</vt:lpstr>
      <vt:lpstr>Case Study Overview</vt:lpstr>
      <vt:lpstr>Q1. What percentage of customers generally hold &gt;1 rentals at a time?</vt:lpstr>
      <vt:lpstr>Q1. What percentage of customers generally hold &gt;1 rentals at a time?</vt:lpstr>
      <vt:lpstr>Q2. What are the top earning film genres for stocking accordingly?</vt:lpstr>
      <vt:lpstr>Q2. What are the top earning film genres for stocking accordingly?</vt:lpstr>
      <vt:lpstr>What is the genre of the first and last rentals of each?</vt:lpstr>
      <vt:lpstr>Learnings &amp; Conclusions</vt:lpstr>
      <vt:lpstr>NTILE() – Overview and Logic</vt:lpstr>
      <vt:lpstr>Classify the film genres into buckets based on top earnings ?</vt:lpstr>
      <vt:lpstr>Classify actors into buckets of most rented (demand)?</vt:lpstr>
      <vt:lpstr>Which actors are most promising to invest based on current earnings?</vt:lpstr>
      <vt:lpstr>Bucket list of movies based on ratings and best earnings?</vt:lpstr>
      <vt:lpstr>LAST_VALUE() Function Overview</vt:lpstr>
      <vt:lpstr>LAST_VALUE() Function Overview</vt:lpstr>
      <vt:lpstr>LAST_VALUE() questions addressed on Sakila</vt:lpstr>
      <vt:lpstr>LAST_VALUE() questions addressed on Sakila</vt:lpstr>
      <vt:lpstr>Python and SQL Connectivity, Sample 1</vt:lpstr>
      <vt:lpstr>A Multiple Join Query - Sample  2</vt:lpstr>
      <vt:lpstr>A Multiple Join Query - Sample  3 &amp; 4</vt:lpstr>
      <vt:lpstr>Another Query - Sample 5</vt:lpstr>
      <vt:lpstr>Another Query - Sample 6</vt:lpstr>
      <vt:lpstr>Another Query - Sample 7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2020-09-03T04:02:26Z</dcterms:created>
  <dcterms:modified xsi:type="dcterms:W3CDTF">2020-10-22T04:47:07Z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